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57" r:id="rId4"/>
    <p:sldId id="258" r:id="rId5"/>
    <p:sldId id="269" r:id="rId6"/>
    <p:sldId id="259" r:id="rId7"/>
    <p:sldId id="260" r:id="rId8"/>
    <p:sldId id="261" r:id="rId9"/>
    <p:sldId id="271" r:id="rId10"/>
    <p:sldId id="262" r:id="rId11"/>
    <p:sldId id="263" r:id="rId12"/>
    <p:sldId id="264" r:id="rId13"/>
    <p:sldId id="265" r:id="rId14"/>
    <p:sldId id="266" r:id="rId15"/>
    <p:sldId id="267" r:id="rId16"/>
    <p:sldId id="274" r:id="rId17"/>
    <p:sldId id="275" r:id="rId18"/>
    <p:sldId id="282" r:id="rId19"/>
    <p:sldId id="283" r:id="rId20"/>
    <p:sldId id="277" r:id="rId21"/>
    <p:sldId id="278" r:id="rId22"/>
    <p:sldId id="279" r:id="rId23"/>
    <p:sldId id="280" r:id="rId24"/>
    <p:sldId id="281" r:id="rId25"/>
    <p:sldId id="284"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2" autoAdjust="0"/>
    <p:restoredTop sz="94660"/>
  </p:normalViewPr>
  <p:slideViewPr>
    <p:cSldViewPr snapToGrid="0">
      <p:cViewPr varScale="1">
        <p:scale>
          <a:sx n="74" d="100"/>
          <a:sy n="74" d="100"/>
        </p:scale>
        <p:origin x="4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BR"/>
              <a:t>Clique para editar o título mestre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3/10/2021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3/10/2021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BR"/>
              <a:t>Clique para editar o título mestre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BR"/>
              <a:t>Clique para editar o título mestre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3/10/2021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3/10/2021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3/10/2021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wmYw60m4tM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JIjIs9sTk_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t.wikipedia.org/wiki/Poder" TargetMode="External"/><Relationship Id="rId2" Type="http://schemas.openxmlformats.org/officeDocument/2006/relationships/hyperlink" Target="https://pt.wikipedia.org/wiki/Organiza%C3%A7%C3%A3o_Mundial_da_Sa%C3%BAd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15127" y="1764406"/>
            <a:ext cx="8361229" cy="1877576"/>
          </a:xfrm>
        </p:spPr>
        <p:txBody>
          <a:bodyPr/>
          <a:lstStyle/>
          <a:p>
            <a:r>
              <a:rPr lang="pt-PT" sz="6000" b="1" dirty="0"/>
              <a:t>Prevenção das várias formas de violência</a:t>
            </a:r>
          </a:p>
        </p:txBody>
      </p:sp>
      <p:sp>
        <p:nvSpPr>
          <p:cNvPr id="3" name="Subtítulo 2"/>
          <p:cNvSpPr>
            <a:spLocks noGrp="1"/>
          </p:cNvSpPr>
          <p:nvPr>
            <p:ph type="subTitle" idx="1"/>
          </p:nvPr>
        </p:nvSpPr>
        <p:spPr>
          <a:xfrm>
            <a:off x="1429556" y="4237149"/>
            <a:ext cx="9362940" cy="805367"/>
          </a:xfrm>
        </p:spPr>
        <p:txBody>
          <a:bodyPr>
            <a:noAutofit/>
          </a:bodyPr>
          <a:lstStyle/>
          <a:p>
            <a:r>
              <a:rPr lang="pt-PT" sz="3600" b="1" i="1" dirty="0"/>
              <a:t>Mais do que um tema uma realidade</a:t>
            </a:r>
          </a:p>
        </p:txBody>
      </p:sp>
    </p:spTree>
    <p:extLst>
      <p:ext uri="{BB962C8B-B14F-4D97-AF65-F5344CB8AC3E}">
        <p14:creationId xmlns:p14="http://schemas.microsoft.com/office/powerpoint/2010/main" val="3324002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85423"/>
          </a:xfrm>
        </p:spPr>
        <p:txBody>
          <a:bodyPr>
            <a:normAutofit/>
          </a:bodyPr>
          <a:lstStyle/>
          <a:p>
            <a:r>
              <a:rPr lang="pt-PT" sz="4800" b="1" dirty="0"/>
              <a:t>Violência autodirigida</a:t>
            </a:r>
          </a:p>
        </p:txBody>
      </p:sp>
      <p:sp>
        <p:nvSpPr>
          <p:cNvPr id="3" name="Espaço Reservado para Conteúdo 2"/>
          <p:cNvSpPr>
            <a:spLocks noGrp="1"/>
          </p:cNvSpPr>
          <p:nvPr>
            <p:ph idx="1"/>
          </p:nvPr>
        </p:nvSpPr>
        <p:spPr>
          <a:xfrm>
            <a:off x="1371600" y="1571224"/>
            <a:ext cx="6201177" cy="4215284"/>
          </a:xfrm>
        </p:spPr>
        <p:txBody>
          <a:bodyPr>
            <a:noAutofit/>
          </a:bodyPr>
          <a:lstStyle/>
          <a:p>
            <a:r>
              <a:rPr lang="pt-PT" sz="3200" dirty="0"/>
              <a:t>É subdividida em </a:t>
            </a:r>
            <a:r>
              <a:rPr lang="pt-PT" sz="3200" b="1" u="sng" dirty="0">
                <a:solidFill>
                  <a:schemeClr val="accent2">
                    <a:lumMod val="50000"/>
                  </a:schemeClr>
                </a:solidFill>
              </a:rPr>
              <a:t>comportamento suicida </a:t>
            </a:r>
            <a:r>
              <a:rPr lang="pt-PT" sz="3200" dirty="0"/>
              <a:t>e </a:t>
            </a:r>
            <a:r>
              <a:rPr lang="pt-PT" sz="3200" b="1" dirty="0">
                <a:solidFill>
                  <a:schemeClr val="accent2">
                    <a:lumMod val="50000"/>
                  </a:schemeClr>
                </a:solidFill>
              </a:rPr>
              <a:t>autoabuso</a:t>
            </a:r>
            <a:r>
              <a:rPr lang="pt-PT" sz="3200" dirty="0"/>
              <a:t>. </a:t>
            </a:r>
          </a:p>
          <a:p>
            <a:r>
              <a:rPr lang="pt-PT" sz="3200" dirty="0"/>
              <a:t>O primeiro inclui pensamentos suicidas ou tentativas de suicídio. </a:t>
            </a:r>
          </a:p>
          <a:p>
            <a:r>
              <a:rPr lang="pt-PT" sz="3200" dirty="0"/>
              <a:t>O auto-abuso, em contraste, inclui atos como </a:t>
            </a:r>
            <a:r>
              <a:rPr lang="pt-PT" sz="3200" b="1" u="sng" dirty="0">
                <a:solidFill>
                  <a:schemeClr val="accent2">
                    <a:lumMod val="50000"/>
                  </a:schemeClr>
                </a:solidFill>
              </a:rPr>
              <a:t>automutilação</a:t>
            </a:r>
            <a:r>
              <a:rPr lang="pt-PT" sz="3200" dirty="0"/>
              <a:t>.</a:t>
            </a:r>
          </a:p>
        </p:txBody>
      </p:sp>
      <p:pic>
        <p:nvPicPr>
          <p:cNvPr id="4" name="Imagem 3"/>
          <p:cNvPicPr>
            <a:picLocks noChangeAspect="1"/>
          </p:cNvPicPr>
          <p:nvPr/>
        </p:nvPicPr>
        <p:blipFill>
          <a:blip r:embed="rId2"/>
          <a:stretch>
            <a:fillRect/>
          </a:stretch>
        </p:blipFill>
        <p:spPr>
          <a:xfrm>
            <a:off x="8247575" y="1061702"/>
            <a:ext cx="3562350" cy="4200124"/>
          </a:xfrm>
          <a:prstGeom prst="rect">
            <a:avLst/>
          </a:prstGeom>
        </p:spPr>
      </p:pic>
      <p:sp>
        <p:nvSpPr>
          <p:cNvPr id="5" name="CaixaDeTexto 4"/>
          <p:cNvSpPr txBox="1"/>
          <p:nvPr/>
        </p:nvSpPr>
        <p:spPr>
          <a:xfrm>
            <a:off x="8550229" y="5417176"/>
            <a:ext cx="2957043" cy="369332"/>
          </a:xfrm>
          <a:prstGeom prst="rect">
            <a:avLst/>
          </a:prstGeom>
          <a:noFill/>
        </p:spPr>
        <p:txBody>
          <a:bodyPr wrap="square" rtlCol="0">
            <a:spAutoFit/>
          </a:bodyPr>
          <a:lstStyle/>
          <a:p>
            <a:r>
              <a:rPr lang="pt-PT" b="1" i="1" dirty="0"/>
              <a:t>O Suicida </a:t>
            </a:r>
            <a:r>
              <a:rPr lang="pt-PT" dirty="0"/>
              <a:t>de Édouard Manet</a:t>
            </a:r>
          </a:p>
        </p:txBody>
      </p:sp>
    </p:spTree>
    <p:extLst>
      <p:ext uri="{BB962C8B-B14F-4D97-AF65-F5344CB8AC3E}">
        <p14:creationId xmlns:p14="http://schemas.microsoft.com/office/powerpoint/2010/main" val="4147521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Violência interpessoal</a:t>
            </a:r>
            <a:endParaRPr lang="pt-PT" dirty="0"/>
          </a:p>
        </p:txBody>
      </p:sp>
      <p:sp>
        <p:nvSpPr>
          <p:cNvPr id="3" name="Espaço Reservado para Conteúdo 2"/>
          <p:cNvSpPr>
            <a:spLocks noGrp="1"/>
          </p:cNvSpPr>
          <p:nvPr>
            <p:ph idx="1"/>
          </p:nvPr>
        </p:nvSpPr>
        <p:spPr>
          <a:xfrm>
            <a:off x="6220496" y="2171700"/>
            <a:ext cx="4752304" cy="3805707"/>
          </a:xfrm>
        </p:spPr>
        <p:txBody>
          <a:bodyPr>
            <a:normAutofit lnSpcReduction="10000"/>
          </a:bodyPr>
          <a:lstStyle/>
          <a:p>
            <a:r>
              <a:rPr lang="pt-PT" sz="3200" b="1" dirty="0"/>
              <a:t>Violência interpessoal</a:t>
            </a:r>
            <a:r>
              <a:rPr lang="pt-PT" sz="3200" dirty="0"/>
              <a:t> é uma classificação de </a:t>
            </a:r>
            <a:r>
              <a:rPr lang="pt-PT" sz="3200" b="1" dirty="0"/>
              <a:t>violência</a:t>
            </a:r>
            <a:r>
              <a:rPr lang="pt-PT" sz="3200" dirty="0"/>
              <a:t> dividida em duas categorias: * </a:t>
            </a:r>
            <a:r>
              <a:rPr lang="pt-PT" sz="3200" b="1" dirty="0"/>
              <a:t>violência familiar e conjugal</a:t>
            </a:r>
            <a:r>
              <a:rPr lang="pt-PT" sz="3200" dirty="0"/>
              <a:t> que em geral ocorre no próprio lar * </a:t>
            </a:r>
            <a:r>
              <a:rPr lang="pt-PT" sz="3200" b="1" dirty="0"/>
              <a:t>violência comunitária.</a:t>
            </a:r>
            <a:r>
              <a:rPr lang="pt-PT" sz="3200" dirty="0"/>
              <a:t> </a:t>
            </a:r>
          </a:p>
        </p:txBody>
      </p:sp>
      <p:pic>
        <p:nvPicPr>
          <p:cNvPr id="5" name="Imagem 4"/>
          <p:cNvPicPr>
            <a:picLocks noChangeAspect="1"/>
          </p:cNvPicPr>
          <p:nvPr/>
        </p:nvPicPr>
        <p:blipFill>
          <a:blip r:embed="rId2"/>
          <a:stretch>
            <a:fillRect/>
          </a:stretch>
        </p:blipFill>
        <p:spPr>
          <a:xfrm>
            <a:off x="1424437" y="2171700"/>
            <a:ext cx="4796059" cy="3760631"/>
          </a:xfrm>
          <a:prstGeom prst="rect">
            <a:avLst/>
          </a:prstGeom>
        </p:spPr>
      </p:pic>
      <p:sp>
        <p:nvSpPr>
          <p:cNvPr id="6" name="CaixaDeTexto 5"/>
          <p:cNvSpPr txBox="1"/>
          <p:nvPr/>
        </p:nvSpPr>
        <p:spPr>
          <a:xfrm>
            <a:off x="2508820" y="6078828"/>
            <a:ext cx="2627291" cy="461665"/>
          </a:xfrm>
          <a:prstGeom prst="rect">
            <a:avLst/>
          </a:prstGeom>
          <a:noFill/>
        </p:spPr>
        <p:txBody>
          <a:bodyPr wrap="square" rtlCol="0">
            <a:spAutoFit/>
          </a:bodyPr>
          <a:lstStyle/>
          <a:p>
            <a:r>
              <a:rPr lang="pt-PT" sz="2400" b="1" i="1" dirty="0"/>
              <a:t>Atentado em Deli</a:t>
            </a:r>
          </a:p>
        </p:txBody>
      </p:sp>
    </p:spTree>
    <p:extLst>
      <p:ext uri="{BB962C8B-B14F-4D97-AF65-F5344CB8AC3E}">
        <p14:creationId xmlns:p14="http://schemas.microsoft.com/office/powerpoint/2010/main" val="2886712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08149"/>
          </a:xfrm>
        </p:spPr>
        <p:txBody>
          <a:bodyPr/>
          <a:lstStyle/>
          <a:p>
            <a:r>
              <a:rPr lang="pt-PT" b="1" dirty="0"/>
              <a:t>Violência familiar</a:t>
            </a:r>
          </a:p>
        </p:txBody>
      </p:sp>
      <p:sp>
        <p:nvSpPr>
          <p:cNvPr id="3" name="Espaço Reservado para Conteúdo 2"/>
          <p:cNvSpPr>
            <a:spLocks noGrp="1"/>
          </p:cNvSpPr>
          <p:nvPr>
            <p:ph idx="1"/>
          </p:nvPr>
        </p:nvSpPr>
        <p:spPr>
          <a:xfrm>
            <a:off x="1371600" y="2286000"/>
            <a:ext cx="6111025" cy="1989786"/>
          </a:xfrm>
        </p:spPr>
        <p:txBody>
          <a:bodyPr/>
          <a:lstStyle/>
          <a:p>
            <a:r>
              <a:rPr lang="pt-PT" sz="3200" dirty="0"/>
              <a:t>maus-tratos de menores, </a:t>
            </a:r>
          </a:p>
          <a:p>
            <a:r>
              <a:rPr lang="pt-PT" sz="3200" dirty="0"/>
              <a:t>a violência doméstica,</a:t>
            </a:r>
          </a:p>
          <a:p>
            <a:r>
              <a:rPr lang="pt-PT" sz="3200" dirty="0"/>
              <a:t>maus-tratos a pessoas idosas</a:t>
            </a:r>
            <a:r>
              <a:rPr lang="pt-PT" dirty="0"/>
              <a:t>.</a:t>
            </a:r>
          </a:p>
        </p:txBody>
      </p:sp>
      <p:pic>
        <p:nvPicPr>
          <p:cNvPr id="4" name="Imagem 3"/>
          <p:cNvPicPr>
            <a:picLocks noChangeAspect="1"/>
          </p:cNvPicPr>
          <p:nvPr/>
        </p:nvPicPr>
        <p:blipFill>
          <a:blip r:embed="rId2"/>
          <a:stretch>
            <a:fillRect/>
          </a:stretch>
        </p:blipFill>
        <p:spPr>
          <a:xfrm>
            <a:off x="4215416" y="4275786"/>
            <a:ext cx="3370240" cy="2266682"/>
          </a:xfrm>
          <a:prstGeom prst="rect">
            <a:avLst/>
          </a:prstGeom>
        </p:spPr>
      </p:pic>
      <p:pic>
        <p:nvPicPr>
          <p:cNvPr id="5" name="Imagem 4"/>
          <p:cNvPicPr>
            <a:picLocks noChangeAspect="1"/>
          </p:cNvPicPr>
          <p:nvPr/>
        </p:nvPicPr>
        <p:blipFill>
          <a:blip r:embed="rId3"/>
          <a:stretch>
            <a:fillRect/>
          </a:stretch>
        </p:blipFill>
        <p:spPr>
          <a:xfrm>
            <a:off x="8010658" y="1493949"/>
            <a:ext cx="3335629" cy="2627290"/>
          </a:xfrm>
          <a:prstGeom prst="rect">
            <a:avLst/>
          </a:prstGeom>
        </p:spPr>
      </p:pic>
    </p:spTree>
    <p:extLst>
      <p:ext uri="{BB962C8B-B14F-4D97-AF65-F5344CB8AC3E}">
        <p14:creationId xmlns:p14="http://schemas.microsoft.com/office/powerpoint/2010/main" val="2622318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5557234" cy="962696"/>
          </a:xfrm>
        </p:spPr>
        <p:txBody>
          <a:bodyPr/>
          <a:lstStyle/>
          <a:p>
            <a:r>
              <a:rPr lang="pt-PT" b="1" dirty="0"/>
              <a:t>Violência Comunitária</a:t>
            </a:r>
          </a:p>
        </p:txBody>
      </p:sp>
      <p:sp>
        <p:nvSpPr>
          <p:cNvPr id="3" name="Espaço Reservado para Conteúdo 2"/>
          <p:cNvSpPr>
            <a:spLocks noGrp="1"/>
          </p:cNvSpPr>
          <p:nvPr>
            <p:ph idx="1"/>
          </p:nvPr>
        </p:nvSpPr>
        <p:spPr>
          <a:xfrm>
            <a:off x="1371600" y="2285999"/>
            <a:ext cx="3831465" cy="3445099"/>
          </a:xfrm>
        </p:spPr>
        <p:txBody>
          <a:bodyPr>
            <a:noAutofit/>
          </a:bodyPr>
          <a:lstStyle/>
          <a:p>
            <a:r>
              <a:rPr lang="pt-PT" sz="3200" dirty="0"/>
              <a:t>Estrupo.</a:t>
            </a:r>
          </a:p>
          <a:p>
            <a:r>
              <a:rPr lang="pt-PT" sz="3200" dirty="0"/>
              <a:t>Agressão sexual.</a:t>
            </a:r>
          </a:p>
          <a:p>
            <a:r>
              <a:rPr lang="pt-PT" sz="3200" dirty="0"/>
              <a:t>Violência em ambientes institucionais ( Ex.: Escola).</a:t>
            </a:r>
          </a:p>
        </p:txBody>
      </p:sp>
      <p:pic>
        <p:nvPicPr>
          <p:cNvPr id="4" name="Imagem 3"/>
          <p:cNvPicPr>
            <a:picLocks noChangeAspect="1"/>
          </p:cNvPicPr>
          <p:nvPr/>
        </p:nvPicPr>
        <p:blipFill>
          <a:blip r:embed="rId2"/>
          <a:stretch>
            <a:fillRect/>
          </a:stretch>
        </p:blipFill>
        <p:spPr>
          <a:xfrm>
            <a:off x="5382733" y="1828798"/>
            <a:ext cx="5885342" cy="3533373"/>
          </a:xfrm>
          <a:prstGeom prst="rect">
            <a:avLst/>
          </a:prstGeom>
        </p:spPr>
      </p:pic>
      <p:sp>
        <p:nvSpPr>
          <p:cNvPr id="5" name="CaixaDeTexto 4"/>
          <p:cNvSpPr txBox="1"/>
          <p:nvPr/>
        </p:nvSpPr>
        <p:spPr>
          <a:xfrm>
            <a:off x="5382733" y="5615189"/>
            <a:ext cx="5885342" cy="830997"/>
          </a:xfrm>
          <a:prstGeom prst="rect">
            <a:avLst/>
          </a:prstGeom>
          <a:noFill/>
        </p:spPr>
        <p:txBody>
          <a:bodyPr wrap="square" rtlCol="0">
            <a:spAutoFit/>
          </a:bodyPr>
          <a:lstStyle/>
          <a:p>
            <a:pPr algn="ctr"/>
            <a:r>
              <a:rPr lang="pt-PT" sz="2400" b="1" i="1" dirty="0"/>
              <a:t>Exposição com roupas de vítimas de estupro no Brasil</a:t>
            </a:r>
          </a:p>
        </p:txBody>
      </p:sp>
    </p:spTree>
    <p:extLst>
      <p:ext uri="{BB962C8B-B14F-4D97-AF65-F5344CB8AC3E}">
        <p14:creationId xmlns:p14="http://schemas.microsoft.com/office/powerpoint/2010/main" val="847721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692239"/>
          </a:xfrm>
        </p:spPr>
        <p:txBody>
          <a:bodyPr/>
          <a:lstStyle/>
          <a:p>
            <a:r>
              <a:rPr lang="pt-PT" b="1" dirty="0"/>
              <a:t>Violência Coletiva</a:t>
            </a:r>
          </a:p>
        </p:txBody>
      </p:sp>
      <p:sp>
        <p:nvSpPr>
          <p:cNvPr id="3" name="Espaço Reservado para Conteúdo 2"/>
          <p:cNvSpPr>
            <a:spLocks noGrp="1"/>
          </p:cNvSpPr>
          <p:nvPr>
            <p:ph idx="1"/>
          </p:nvPr>
        </p:nvSpPr>
        <p:spPr>
          <a:xfrm>
            <a:off x="1371600" y="1571223"/>
            <a:ext cx="7076941" cy="3567447"/>
          </a:xfrm>
        </p:spPr>
        <p:txBody>
          <a:bodyPr>
            <a:normAutofit/>
          </a:bodyPr>
          <a:lstStyle/>
          <a:p>
            <a:r>
              <a:rPr lang="pt-PT" sz="3200" b="1" dirty="0"/>
              <a:t>A violência coletiva é subdividida em:</a:t>
            </a:r>
          </a:p>
          <a:p>
            <a:pPr marL="0" indent="0">
              <a:buNone/>
            </a:pPr>
            <a:endParaRPr lang="pt-PT" sz="3200" b="1" dirty="0"/>
          </a:p>
          <a:p>
            <a:pPr>
              <a:buFont typeface="Arial" panose="020B0604020202020204" pitchFamily="34" charset="0"/>
              <a:buChar char="•"/>
            </a:pPr>
            <a:r>
              <a:rPr lang="pt-PT" sz="3500" dirty="0"/>
              <a:t>violência estrutural </a:t>
            </a:r>
          </a:p>
          <a:p>
            <a:pPr marL="0" indent="0">
              <a:buNone/>
            </a:pPr>
            <a:endParaRPr lang="pt-PT" sz="3500" dirty="0"/>
          </a:p>
          <a:p>
            <a:pPr>
              <a:buFont typeface="Arial" panose="020B0604020202020204" pitchFamily="34" charset="0"/>
              <a:buChar char="•"/>
            </a:pPr>
            <a:r>
              <a:rPr lang="pt-PT" sz="3500" dirty="0"/>
              <a:t> violência económica</a:t>
            </a:r>
          </a:p>
        </p:txBody>
      </p:sp>
      <p:pic>
        <p:nvPicPr>
          <p:cNvPr id="4" name="Imagem 3"/>
          <p:cNvPicPr>
            <a:picLocks noChangeAspect="1"/>
          </p:cNvPicPr>
          <p:nvPr/>
        </p:nvPicPr>
        <p:blipFill>
          <a:blip r:embed="rId2"/>
          <a:stretch>
            <a:fillRect/>
          </a:stretch>
        </p:blipFill>
        <p:spPr>
          <a:xfrm>
            <a:off x="6954593" y="2521979"/>
            <a:ext cx="4018208" cy="3569728"/>
          </a:xfrm>
          <a:prstGeom prst="rect">
            <a:avLst/>
          </a:prstGeom>
        </p:spPr>
      </p:pic>
    </p:spTree>
    <p:extLst>
      <p:ext uri="{BB962C8B-B14F-4D97-AF65-F5344CB8AC3E}">
        <p14:creationId xmlns:p14="http://schemas.microsoft.com/office/powerpoint/2010/main" val="2654179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05318" y="209281"/>
            <a:ext cx="5170868" cy="936938"/>
          </a:xfrm>
        </p:spPr>
        <p:txBody>
          <a:bodyPr/>
          <a:lstStyle/>
          <a:p>
            <a:pPr algn="ctr"/>
            <a:r>
              <a:rPr lang="pt-PT" b="1" dirty="0"/>
              <a:t>Violência Política</a:t>
            </a:r>
          </a:p>
        </p:txBody>
      </p:sp>
      <p:sp>
        <p:nvSpPr>
          <p:cNvPr id="3" name="Espaço Reservado para Conteúdo 2"/>
          <p:cNvSpPr>
            <a:spLocks noGrp="1"/>
          </p:cNvSpPr>
          <p:nvPr>
            <p:ph idx="1"/>
          </p:nvPr>
        </p:nvSpPr>
        <p:spPr>
          <a:xfrm>
            <a:off x="1139781" y="1146220"/>
            <a:ext cx="5750417" cy="5293217"/>
          </a:xfrm>
        </p:spPr>
        <p:txBody>
          <a:bodyPr>
            <a:noAutofit/>
          </a:bodyPr>
          <a:lstStyle/>
          <a:p>
            <a:pPr algn="just"/>
            <a:r>
              <a:rPr lang="pt-PT" sz="3200" dirty="0"/>
              <a:t>“Durante mais de 30 anos António de Oliveira Salazar governou Portugal com punho de ferro. Através de um </a:t>
            </a:r>
            <a:r>
              <a:rPr lang="pt-PT" sz="3200" b="1" dirty="0"/>
              <a:t>regime nacionalista, autoritário e repressivo despolitizou-se, desmobilizou a participação cívica dos portugueses e criou uma única e determinada imagem do país.</a:t>
            </a:r>
            <a:r>
              <a:rPr lang="pt-PT" sz="3200" dirty="0"/>
              <a:t>”</a:t>
            </a:r>
          </a:p>
        </p:txBody>
      </p:sp>
      <p:pic>
        <p:nvPicPr>
          <p:cNvPr id="4" name="Imagem 3"/>
          <p:cNvPicPr>
            <a:picLocks noChangeAspect="1"/>
          </p:cNvPicPr>
          <p:nvPr/>
        </p:nvPicPr>
        <p:blipFill rotWithShape="1">
          <a:blip r:embed="rId2"/>
          <a:srcRect l="16065" r="16330"/>
          <a:stretch/>
        </p:blipFill>
        <p:spPr>
          <a:xfrm>
            <a:off x="8062174" y="1146219"/>
            <a:ext cx="2964500" cy="4507605"/>
          </a:xfrm>
          <a:prstGeom prst="rect">
            <a:avLst/>
          </a:prstGeom>
        </p:spPr>
      </p:pic>
    </p:spTree>
    <p:extLst>
      <p:ext uri="{BB962C8B-B14F-4D97-AF65-F5344CB8AC3E}">
        <p14:creationId xmlns:p14="http://schemas.microsoft.com/office/powerpoint/2010/main" val="471824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71600" y="463639"/>
            <a:ext cx="10245144" cy="5403761"/>
          </a:xfrm>
        </p:spPr>
        <p:txBody>
          <a:bodyPr/>
          <a:lstStyle/>
          <a:p>
            <a:r>
              <a:rPr lang="pt-PT" dirty="0">
                <a:hlinkClick r:id="rId2"/>
              </a:rPr>
              <a:t>https://www.youtube.com/watch?v=wmYw60m4tMA</a:t>
            </a:r>
            <a:endParaRPr lang="pt-PT" dirty="0"/>
          </a:p>
          <a:p>
            <a:pPr marL="0" indent="0">
              <a:buNone/>
            </a:pPr>
            <a:endParaRPr lang="pt-PT" dirty="0"/>
          </a:p>
          <a:p>
            <a:pPr marL="0" indent="0">
              <a:buNone/>
            </a:pPr>
            <a:endParaRPr lang="pt-PT" dirty="0"/>
          </a:p>
        </p:txBody>
      </p:sp>
      <p:pic>
        <p:nvPicPr>
          <p:cNvPr id="4" name="Imagem 3"/>
          <p:cNvPicPr>
            <a:picLocks noChangeAspect="1"/>
          </p:cNvPicPr>
          <p:nvPr/>
        </p:nvPicPr>
        <p:blipFill>
          <a:blip r:embed="rId3"/>
          <a:stretch>
            <a:fillRect/>
          </a:stretch>
        </p:blipFill>
        <p:spPr>
          <a:xfrm>
            <a:off x="3358166" y="1280064"/>
            <a:ext cx="6272011" cy="5071912"/>
          </a:xfrm>
          <a:prstGeom prst="rect">
            <a:avLst/>
          </a:prstGeom>
        </p:spPr>
      </p:pic>
    </p:spTree>
    <p:extLst>
      <p:ext uri="{BB962C8B-B14F-4D97-AF65-F5344CB8AC3E}">
        <p14:creationId xmlns:p14="http://schemas.microsoft.com/office/powerpoint/2010/main" val="2541654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1216449"/>
          </a:xfrm>
        </p:spPr>
        <p:txBody>
          <a:bodyPr>
            <a:normAutofit fontScale="90000"/>
          </a:bodyPr>
          <a:lstStyle/>
          <a:p>
            <a:pPr algn="ctr"/>
            <a:r>
              <a:rPr lang="pt-PT" dirty="0"/>
              <a:t>Com a </a:t>
            </a:r>
            <a:r>
              <a:rPr lang="pt-PT" sz="4900" b="1" dirty="0">
                <a:effectLst>
                  <a:outerShdw blurRad="38100" dist="38100" dir="2700000" algn="tl">
                    <a:srgbClr val="000000">
                      <a:alpha val="43137"/>
                    </a:srgbClr>
                  </a:outerShdw>
                </a:effectLst>
              </a:rPr>
              <a:t>Violência</a:t>
            </a:r>
            <a:r>
              <a:rPr lang="pt-PT" dirty="0"/>
              <a:t> não se brinca.</a:t>
            </a:r>
            <a:br>
              <a:rPr lang="pt-PT" dirty="0"/>
            </a:br>
            <a:r>
              <a:rPr lang="pt-PT" dirty="0"/>
              <a:t>É crime e punível por lei.</a:t>
            </a:r>
          </a:p>
        </p:txBody>
      </p:sp>
      <p:pic>
        <p:nvPicPr>
          <p:cNvPr id="5" name="Imagem 4"/>
          <p:cNvPicPr>
            <a:picLocks noChangeAspect="1"/>
          </p:cNvPicPr>
          <p:nvPr/>
        </p:nvPicPr>
        <p:blipFill>
          <a:blip r:embed="rId2"/>
          <a:stretch>
            <a:fillRect/>
          </a:stretch>
        </p:blipFill>
        <p:spPr>
          <a:xfrm>
            <a:off x="3382716" y="1997500"/>
            <a:ext cx="5578967" cy="4860500"/>
          </a:xfrm>
          <a:prstGeom prst="rect">
            <a:avLst/>
          </a:prstGeom>
        </p:spPr>
      </p:pic>
    </p:spTree>
    <p:extLst>
      <p:ext uri="{BB962C8B-B14F-4D97-AF65-F5344CB8AC3E}">
        <p14:creationId xmlns:p14="http://schemas.microsoft.com/office/powerpoint/2010/main" val="1645619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effectLst>
                  <a:outerShdw blurRad="38100" dist="38100" dir="2700000" algn="tl">
                    <a:srgbClr val="000000">
                      <a:alpha val="43137"/>
                    </a:srgbClr>
                  </a:outerShdw>
                </a:effectLst>
              </a:rPr>
              <a:t>A denúncia</a:t>
            </a:r>
          </a:p>
        </p:txBody>
      </p:sp>
      <p:sp>
        <p:nvSpPr>
          <p:cNvPr id="3" name="Espaço Reservado para Conteúdo 2"/>
          <p:cNvSpPr>
            <a:spLocks noGrp="1"/>
          </p:cNvSpPr>
          <p:nvPr>
            <p:ph idx="1"/>
          </p:nvPr>
        </p:nvSpPr>
        <p:spPr>
          <a:xfrm>
            <a:off x="1371600" y="1442434"/>
            <a:ext cx="9601200" cy="4424966"/>
          </a:xfrm>
        </p:spPr>
        <p:txBody>
          <a:bodyPr/>
          <a:lstStyle/>
          <a:p>
            <a:r>
              <a:rPr lang="pt-PT" sz="3200" dirty="0"/>
              <a:t>Todos devem denunciar.</a:t>
            </a:r>
          </a:p>
          <a:p>
            <a:pPr marL="0" indent="0">
              <a:buNone/>
            </a:pPr>
            <a:endParaRPr lang="pt-PT" sz="3200" dirty="0"/>
          </a:p>
          <a:p>
            <a:pPr algn="just"/>
            <a:r>
              <a:rPr lang="pt-PT" sz="3200" dirty="0"/>
              <a:t>A denúncia é obrigatória para: autoridades policiais e a todos os </a:t>
            </a:r>
            <a:r>
              <a:rPr lang="pt-PT" sz="3200" dirty="0" smtClean="0"/>
              <a:t>Funcionários </a:t>
            </a:r>
            <a:r>
              <a:rPr lang="pt-PT" sz="3200" dirty="0"/>
              <a:t>P</a:t>
            </a:r>
            <a:r>
              <a:rPr lang="pt-PT" sz="3200" dirty="0" smtClean="0"/>
              <a:t>úblicos </a:t>
            </a:r>
            <a:r>
              <a:rPr lang="pt-PT" sz="3200" dirty="0"/>
              <a:t>que tomem conhecimento do crime no exercício das suas funções.</a:t>
            </a:r>
          </a:p>
          <a:p>
            <a:pPr marL="0" indent="0">
              <a:buNone/>
            </a:pPr>
            <a:endParaRPr lang="pt-PT" dirty="0"/>
          </a:p>
        </p:txBody>
      </p:sp>
    </p:spTree>
    <p:extLst>
      <p:ext uri="{BB962C8B-B14F-4D97-AF65-F5344CB8AC3E}">
        <p14:creationId xmlns:p14="http://schemas.microsoft.com/office/powerpoint/2010/main" val="1808187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795270"/>
          </a:xfrm>
        </p:spPr>
        <p:txBody>
          <a:bodyPr>
            <a:normAutofit fontScale="90000"/>
          </a:bodyPr>
          <a:lstStyle/>
          <a:p>
            <a:r>
              <a:rPr lang="pt-PT" b="1" dirty="0">
                <a:effectLst>
                  <a:outerShdw blurRad="38100" dist="38100" dir="2700000" algn="tl">
                    <a:srgbClr val="000000">
                      <a:alpha val="43137"/>
                    </a:srgbClr>
                  </a:outerShdw>
                </a:effectLst>
              </a:rPr>
              <a:t>As denúncias devem ser apresentadas:</a:t>
            </a:r>
            <a:r>
              <a:rPr lang="pt-PT" dirty="0"/>
              <a:t/>
            </a:r>
            <a:br>
              <a:rPr lang="pt-PT" dirty="0"/>
            </a:br>
            <a:endParaRPr lang="pt-PT" dirty="0"/>
          </a:p>
        </p:txBody>
      </p:sp>
      <p:sp>
        <p:nvSpPr>
          <p:cNvPr id="3" name="Espaço Reservado para Conteúdo 2"/>
          <p:cNvSpPr>
            <a:spLocks noGrp="1"/>
          </p:cNvSpPr>
          <p:nvPr>
            <p:ph idx="1"/>
          </p:nvPr>
        </p:nvSpPr>
        <p:spPr>
          <a:xfrm>
            <a:off x="1371600" y="1481070"/>
            <a:ext cx="9601200" cy="5035640"/>
          </a:xfrm>
        </p:spPr>
        <p:txBody>
          <a:bodyPr>
            <a:noAutofit/>
          </a:bodyPr>
          <a:lstStyle/>
          <a:p>
            <a:r>
              <a:rPr lang="pt-PT" sz="3200" dirty="0"/>
              <a:t>Ministério Público</a:t>
            </a:r>
          </a:p>
          <a:p>
            <a:r>
              <a:rPr lang="pt-PT" sz="3200" dirty="0"/>
              <a:t>PSP</a:t>
            </a:r>
          </a:p>
          <a:p>
            <a:r>
              <a:rPr lang="pt-PT" sz="3200" dirty="0"/>
              <a:t>GNR</a:t>
            </a:r>
          </a:p>
          <a:p>
            <a:r>
              <a:rPr lang="pt-PT" sz="3200" dirty="0"/>
              <a:t>Polícia Judiciária</a:t>
            </a:r>
          </a:p>
          <a:p>
            <a:r>
              <a:rPr lang="pt-PT" sz="3200" dirty="0"/>
              <a:t>Instituto de Medicina Legal</a:t>
            </a:r>
          </a:p>
          <a:p>
            <a:r>
              <a:rPr lang="pt-PT" sz="3200" dirty="0"/>
              <a:t>Queixa eletrónica:</a:t>
            </a:r>
          </a:p>
          <a:p>
            <a:pPr marL="0" indent="0">
              <a:buNone/>
            </a:pPr>
            <a:endParaRPr lang="pt-PT" sz="3200" dirty="0"/>
          </a:p>
          <a:p>
            <a:pPr marL="0" indent="0">
              <a:buNone/>
            </a:pPr>
            <a:r>
              <a:rPr lang="pt-PT" sz="3200" b="1" i="1" dirty="0"/>
              <a:t>www.queixaseletronicas.mai.gov.pt</a:t>
            </a:r>
          </a:p>
        </p:txBody>
      </p:sp>
    </p:spTree>
    <p:extLst>
      <p:ext uri="{BB962C8B-B14F-4D97-AF65-F5344CB8AC3E}">
        <p14:creationId xmlns:p14="http://schemas.microsoft.com/office/powerpoint/2010/main" val="2826382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3239037" cy="756634"/>
          </a:xfrm>
        </p:spPr>
        <p:txBody>
          <a:bodyPr/>
          <a:lstStyle/>
          <a:p>
            <a:r>
              <a:rPr lang="pt-PT" b="1" dirty="0"/>
              <a:t>VIOLÊNCIA</a:t>
            </a:r>
          </a:p>
        </p:txBody>
      </p:sp>
      <p:sp>
        <p:nvSpPr>
          <p:cNvPr id="3" name="Espaço Reservado para Conteúdo 2"/>
          <p:cNvSpPr>
            <a:spLocks noGrp="1"/>
          </p:cNvSpPr>
          <p:nvPr>
            <p:ph idx="1"/>
          </p:nvPr>
        </p:nvSpPr>
        <p:spPr>
          <a:xfrm>
            <a:off x="1371600" y="1442434"/>
            <a:ext cx="9601200" cy="5022759"/>
          </a:xfrm>
        </p:spPr>
        <p:txBody>
          <a:bodyPr>
            <a:normAutofit/>
          </a:bodyPr>
          <a:lstStyle/>
          <a:p>
            <a:pPr marL="0" indent="0">
              <a:buNone/>
            </a:pPr>
            <a:endParaRPr lang="pt-PT" dirty="0"/>
          </a:p>
          <a:p>
            <a:pPr marL="0" indent="0">
              <a:buNone/>
            </a:pPr>
            <a:r>
              <a:rPr lang="pt-PT" dirty="0">
                <a:hlinkClick r:id="rId2"/>
              </a:rPr>
              <a:t>https://www.youtube.com/watch?v=JIjIs9sTk_Y</a:t>
            </a:r>
            <a:endParaRPr lang="pt-PT" dirty="0"/>
          </a:p>
          <a:p>
            <a:pPr marL="0" indent="0">
              <a:buNone/>
            </a:pPr>
            <a:endParaRPr lang="pt-PT" dirty="0"/>
          </a:p>
          <a:p>
            <a:pPr marL="0" indent="0" algn="ctr">
              <a:buNone/>
            </a:pPr>
            <a:r>
              <a:rPr lang="pt-PT" b="1" dirty="0"/>
              <a:t>“Direitos e deveres fundamentais</a:t>
            </a:r>
          </a:p>
          <a:p>
            <a:pPr marL="0" indent="0" algn="ctr">
              <a:buNone/>
            </a:pPr>
            <a:r>
              <a:rPr lang="pt-PT" dirty="0"/>
              <a:t>TÍTULO I- Princípios gerais</a:t>
            </a:r>
          </a:p>
          <a:p>
            <a:pPr marL="0" indent="0">
              <a:buNone/>
            </a:pPr>
            <a:r>
              <a:rPr lang="pt-PT" b="1" dirty="0">
                <a:effectLst>
                  <a:outerShdw blurRad="38100" dist="38100" dir="2700000" algn="tl">
                    <a:srgbClr val="000000">
                      <a:alpha val="43137"/>
                    </a:srgbClr>
                  </a:outerShdw>
                </a:effectLst>
              </a:rPr>
              <a:t>Artigo 12º.- Princípio da universalidade</a:t>
            </a:r>
          </a:p>
          <a:p>
            <a:pPr marL="457200" indent="-457200" algn="ctr">
              <a:buAutoNum type="arabicPeriod"/>
            </a:pPr>
            <a:r>
              <a:rPr lang="pt-PT" dirty="0"/>
              <a:t>Todos os cidadãos gozam dos direitos e estão sujeitos aos deveres consignados na Constituição. (...)</a:t>
            </a:r>
          </a:p>
          <a:p>
            <a:pPr marL="0" indent="0">
              <a:buNone/>
            </a:pPr>
            <a:r>
              <a:rPr lang="pt-PT" b="1" dirty="0">
                <a:effectLst>
                  <a:outerShdw blurRad="38100" dist="38100" dir="2700000" algn="tl">
                    <a:srgbClr val="000000">
                      <a:alpha val="43137"/>
                    </a:srgbClr>
                  </a:outerShdw>
                </a:effectLst>
              </a:rPr>
              <a:t>Artigo 15.º- Estrangeiros, apátridas, cidadãos europeus</a:t>
            </a:r>
          </a:p>
          <a:p>
            <a:pPr marL="457200" indent="-457200">
              <a:buAutoNum type="arabicPeriod"/>
            </a:pPr>
            <a:r>
              <a:rPr lang="pt-PT" dirty="0"/>
              <a:t>Os estrangeiros e os apátridas que se encontrem ou residam em Portugal gozam dos direitos e estão sujeitos aos deveres do cidadão português.”</a:t>
            </a:r>
          </a:p>
          <a:p>
            <a:pPr marL="0" indent="0" algn="ctr">
              <a:buNone/>
            </a:pPr>
            <a:r>
              <a:rPr lang="pt-PT" b="1" i="1" dirty="0"/>
              <a:t>Contituição Portuguesa</a:t>
            </a:r>
          </a:p>
          <a:p>
            <a:pPr marL="0" indent="0">
              <a:buNone/>
            </a:pPr>
            <a:endParaRPr lang="pt-PT" dirty="0"/>
          </a:p>
          <a:p>
            <a:pPr marL="457200" indent="-457200" algn="ctr">
              <a:buAutoNum type="arabicPeriod"/>
            </a:pPr>
            <a:endParaRPr lang="pt-PT" dirty="0"/>
          </a:p>
          <a:p>
            <a:pPr marL="0" indent="0" algn="ctr">
              <a:buNone/>
            </a:pPr>
            <a:endParaRPr lang="pt-PT" dirty="0"/>
          </a:p>
          <a:p>
            <a:pPr marL="0" indent="0">
              <a:buNone/>
            </a:pPr>
            <a:endParaRPr lang="pt-PT" dirty="0"/>
          </a:p>
          <a:p>
            <a:pPr marL="0" indent="0">
              <a:buNone/>
            </a:pPr>
            <a:endParaRPr lang="pt-PT" dirty="0"/>
          </a:p>
          <a:p>
            <a:pPr marL="0" indent="0">
              <a:buNone/>
            </a:pPr>
            <a:endParaRPr lang="pt-PT" dirty="0"/>
          </a:p>
          <a:p>
            <a:pPr marL="0" indent="0">
              <a:buNone/>
            </a:pPr>
            <a:endParaRPr lang="pt-PT" dirty="0"/>
          </a:p>
        </p:txBody>
      </p:sp>
    </p:spTree>
    <p:extLst>
      <p:ext uri="{BB962C8B-B14F-4D97-AF65-F5344CB8AC3E}">
        <p14:creationId xmlns:p14="http://schemas.microsoft.com/office/powerpoint/2010/main" val="3411680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975575"/>
          </a:xfrm>
        </p:spPr>
        <p:txBody>
          <a:bodyPr/>
          <a:lstStyle/>
          <a:p>
            <a:r>
              <a:rPr lang="pt-PT" b="1" dirty="0">
                <a:effectLst>
                  <a:outerShdw blurRad="38100" dist="38100" dir="2700000" algn="tl">
                    <a:srgbClr val="000000">
                      <a:alpha val="43137"/>
                    </a:srgbClr>
                  </a:outerShdw>
                </a:effectLst>
              </a:rPr>
              <a:t>Algumas instituições de Apoio à Vítima:</a:t>
            </a:r>
          </a:p>
        </p:txBody>
      </p:sp>
      <p:sp>
        <p:nvSpPr>
          <p:cNvPr id="3" name="Espaço Reservado para Conteúdo 2"/>
          <p:cNvSpPr>
            <a:spLocks noGrp="1"/>
          </p:cNvSpPr>
          <p:nvPr>
            <p:ph idx="1"/>
          </p:nvPr>
        </p:nvSpPr>
        <p:spPr>
          <a:xfrm>
            <a:off x="1474631" y="1931831"/>
            <a:ext cx="9601200" cy="4206025"/>
          </a:xfrm>
        </p:spPr>
        <p:txBody>
          <a:bodyPr/>
          <a:lstStyle/>
          <a:p>
            <a:r>
              <a:rPr lang="pt-PT" sz="3200" b="1" dirty="0"/>
              <a:t>APAV- Associação Portuguesa de Apoio à Vítima</a:t>
            </a:r>
          </a:p>
          <a:p>
            <a:endParaRPr lang="pt-PT" dirty="0"/>
          </a:p>
        </p:txBody>
      </p:sp>
      <p:pic>
        <p:nvPicPr>
          <p:cNvPr id="4" name="Imagem 3"/>
          <p:cNvPicPr>
            <a:picLocks noChangeAspect="1"/>
          </p:cNvPicPr>
          <p:nvPr/>
        </p:nvPicPr>
        <p:blipFill>
          <a:blip r:embed="rId2"/>
          <a:stretch>
            <a:fillRect/>
          </a:stretch>
        </p:blipFill>
        <p:spPr>
          <a:xfrm>
            <a:off x="2525935" y="2383194"/>
            <a:ext cx="3051691" cy="3051691"/>
          </a:xfrm>
          <a:prstGeom prst="rect">
            <a:avLst/>
          </a:prstGeom>
        </p:spPr>
      </p:pic>
    </p:spTree>
    <p:extLst>
      <p:ext uri="{BB962C8B-B14F-4D97-AF65-F5344CB8AC3E}">
        <p14:creationId xmlns:p14="http://schemas.microsoft.com/office/powerpoint/2010/main" val="1796877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2625010" y="393376"/>
            <a:ext cx="7407632" cy="2169520"/>
          </a:xfrm>
          <a:prstGeom prst="rect">
            <a:avLst/>
          </a:prstGeom>
        </p:spPr>
      </p:pic>
      <p:pic>
        <p:nvPicPr>
          <p:cNvPr id="5" name="Imagem 4"/>
          <p:cNvPicPr>
            <a:picLocks noChangeAspect="1"/>
          </p:cNvPicPr>
          <p:nvPr/>
        </p:nvPicPr>
        <p:blipFill>
          <a:blip r:embed="rId3"/>
          <a:stretch>
            <a:fillRect/>
          </a:stretch>
        </p:blipFill>
        <p:spPr>
          <a:xfrm>
            <a:off x="2625010" y="2875544"/>
            <a:ext cx="7407632" cy="3476625"/>
          </a:xfrm>
          <a:prstGeom prst="rect">
            <a:avLst/>
          </a:prstGeom>
        </p:spPr>
      </p:pic>
    </p:spTree>
    <p:extLst>
      <p:ext uri="{BB962C8B-B14F-4D97-AF65-F5344CB8AC3E}">
        <p14:creationId xmlns:p14="http://schemas.microsoft.com/office/powerpoint/2010/main" val="1994653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rotWithShape="1">
          <a:blip r:embed="rId2"/>
          <a:srcRect b="9929"/>
          <a:stretch/>
        </p:blipFill>
        <p:spPr>
          <a:xfrm>
            <a:off x="2854157" y="862884"/>
            <a:ext cx="7679657" cy="4906851"/>
          </a:xfrm>
          <a:prstGeom prst="rect">
            <a:avLst/>
          </a:prstGeom>
        </p:spPr>
      </p:pic>
    </p:spTree>
    <p:extLst>
      <p:ext uri="{BB962C8B-B14F-4D97-AF65-F5344CB8AC3E}">
        <p14:creationId xmlns:p14="http://schemas.microsoft.com/office/powerpoint/2010/main" val="3229819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71600" y="656823"/>
            <a:ext cx="9601200" cy="5872766"/>
          </a:xfrm>
        </p:spPr>
        <p:txBody>
          <a:bodyPr>
            <a:normAutofit/>
          </a:bodyPr>
          <a:lstStyle/>
          <a:p>
            <a:r>
              <a:rPr lang="pt-PT" sz="3200" dirty="0"/>
              <a:t>Hospitais</a:t>
            </a:r>
          </a:p>
          <a:p>
            <a:pPr marL="0" indent="0">
              <a:buNone/>
            </a:pPr>
            <a:endParaRPr lang="pt-PT" sz="3200" dirty="0"/>
          </a:p>
          <a:p>
            <a:r>
              <a:rPr lang="pt-PT" sz="3200" dirty="0"/>
              <a:t>Polícia</a:t>
            </a:r>
          </a:p>
          <a:p>
            <a:pPr marL="0" indent="0">
              <a:buNone/>
            </a:pPr>
            <a:endParaRPr lang="pt-PT" sz="3200" dirty="0"/>
          </a:p>
          <a:p>
            <a:r>
              <a:rPr lang="pt-PT" sz="3200" dirty="0"/>
              <a:t>Escola</a:t>
            </a:r>
          </a:p>
          <a:p>
            <a:pPr marL="0" indent="0">
              <a:buNone/>
            </a:pPr>
            <a:endParaRPr lang="pt-PT" sz="3200" dirty="0"/>
          </a:p>
          <a:p>
            <a:r>
              <a:rPr lang="pt-PT" sz="3200" dirty="0"/>
              <a:t>Centros de Saúde</a:t>
            </a:r>
          </a:p>
          <a:p>
            <a:pPr marL="0" indent="0">
              <a:buNone/>
            </a:pPr>
            <a:endParaRPr lang="pt-PT" sz="3200" dirty="0"/>
          </a:p>
          <a:p>
            <a:r>
              <a:rPr lang="pt-PT" sz="3200" dirty="0"/>
              <a:t>Segurança Social</a:t>
            </a:r>
          </a:p>
          <a:p>
            <a:endParaRPr lang="pt-PT" sz="3200" dirty="0"/>
          </a:p>
        </p:txBody>
      </p:sp>
      <p:pic>
        <p:nvPicPr>
          <p:cNvPr id="4" name="Imagem 3"/>
          <p:cNvPicPr>
            <a:picLocks noChangeAspect="1"/>
          </p:cNvPicPr>
          <p:nvPr/>
        </p:nvPicPr>
        <p:blipFill>
          <a:blip r:embed="rId2"/>
          <a:stretch>
            <a:fillRect/>
          </a:stretch>
        </p:blipFill>
        <p:spPr>
          <a:xfrm>
            <a:off x="5525036" y="837127"/>
            <a:ext cx="6082934" cy="5151354"/>
          </a:xfrm>
          <a:prstGeom prst="rect">
            <a:avLst/>
          </a:prstGeom>
        </p:spPr>
      </p:pic>
    </p:spTree>
    <p:extLst>
      <p:ext uri="{BB962C8B-B14F-4D97-AF65-F5344CB8AC3E}">
        <p14:creationId xmlns:p14="http://schemas.microsoft.com/office/powerpoint/2010/main" val="1159308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1027090"/>
          </a:xfrm>
        </p:spPr>
        <p:txBody>
          <a:bodyPr>
            <a:normAutofit/>
          </a:bodyPr>
          <a:lstStyle/>
          <a:p>
            <a:pPr algn="ctr"/>
            <a:r>
              <a:rPr lang="pt-PT" b="1" dirty="0">
                <a:effectLst>
                  <a:outerShdw blurRad="38100" dist="38100" dir="2700000" algn="tl">
                    <a:srgbClr val="000000">
                      <a:alpha val="43137"/>
                    </a:srgbClr>
                  </a:outerShdw>
                </a:effectLst>
              </a:rPr>
              <a:t>Como PREVENIR a Violência?</a:t>
            </a:r>
          </a:p>
        </p:txBody>
      </p:sp>
      <p:sp>
        <p:nvSpPr>
          <p:cNvPr id="3" name="Espaço Reservado para Conteúdo 2"/>
          <p:cNvSpPr>
            <a:spLocks noGrp="1"/>
          </p:cNvSpPr>
          <p:nvPr>
            <p:ph idx="1"/>
          </p:nvPr>
        </p:nvSpPr>
        <p:spPr>
          <a:xfrm>
            <a:off x="1371600" y="1455313"/>
            <a:ext cx="9601200" cy="4412087"/>
          </a:xfrm>
        </p:spPr>
        <p:txBody>
          <a:bodyPr>
            <a:noAutofit/>
          </a:bodyPr>
          <a:lstStyle/>
          <a:p>
            <a:pPr algn="just"/>
            <a:r>
              <a:rPr lang="pt-PT" sz="3200" dirty="0"/>
              <a:t>promover a aquisição de conhecimentos acerca do fenômeno;</a:t>
            </a:r>
          </a:p>
          <a:p>
            <a:pPr algn="just"/>
            <a:r>
              <a:rPr lang="pt-PT" sz="3200" dirty="0"/>
              <a:t> capacitar para o reconhecimento de situações íntimas abusivas;</a:t>
            </a:r>
          </a:p>
          <a:p>
            <a:pPr algn="just"/>
            <a:r>
              <a:rPr lang="pt-PT" sz="3200" dirty="0"/>
              <a:t> identificar e produzir mudanças nas crenças sócio-culturais que sustentam esse tipo de violência; </a:t>
            </a:r>
          </a:p>
          <a:p>
            <a:pPr algn="just"/>
            <a:r>
              <a:rPr lang="pt-PT" sz="3200" dirty="0"/>
              <a:t>desenvolver competências para gerir uma situação de violência pelo parceiro;</a:t>
            </a:r>
          </a:p>
        </p:txBody>
      </p:sp>
    </p:spTree>
    <p:extLst>
      <p:ext uri="{BB962C8B-B14F-4D97-AF65-F5344CB8AC3E}">
        <p14:creationId xmlns:p14="http://schemas.microsoft.com/office/powerpoint/2010/main" val="538577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71600" y="553792"/>
            <a:ext cx="9601200" cy="5313608"/>
          </a:xfrm>
        </p:spPr>
        <p:txBody>
          <a:bodyPr/>
          <a:lstStyle/>
          <a:p>
            <a:r>
              <a:rPr lang="pt-PT" sz="2800" dirty="0"/>
              <a:t> </a:t>
            </a:r>
            <a:r>
              <a:rPr lang="pt-PT" sz="4000" dirty="0"/>
              <a:t>informar </a:t>
            </a:r>
            <a:r>
              <a:rPr lang="pt-PT" sz="3200" dirty="0"/>
              <a:t>acerca dos recursos na comunidade;</a:t>
            </a:r>
          </a:p>
          <a:p>
            <a:endParaRPr lang="pt-PT" sz="3200" dirty="0"/>
          </a:p>
          <a:p>
            <a:r>
              <a:rPr lang="pt-PT" sz="3200" dirty="0"/>
              <a:t>EDUCAR : Formar e sensibilizar</a:t>
            </a:r>
          </a:p>
          <a:p>
            <a:pPr marL="0" indent="0">
              <a:buNone/>
            </a:pPr>
            <a:endParaRPr lang="pt-PT" sz="3200" dirty="0"/>
          </a:p>
          <a:p>
            <a:pPr marL="0" indent="0">
              <a:buNone/>
            </a:pPr>
            <a:endParaRPr lang="pt-PT" sz="3200" dirty="0"/>
          </a:p>
          <a:p>
            <a:endParaRPr lang="pt-PT" dirty="0"/>
          </a:p>
        </p:txBody>
      </p:sp>
      <p:pic>
        <p:nvPicPr>
          <p:cNvPr id="4" name="Imagem 3"/>
          <p:cNvPicPr>
            <a:picLocks noChangeAspect="1"/>
          </p:cNvPicPr>
          <p:nvPr/>
        </p:nvPicPr>
        <p:blipFill>
          <a:blip r:embed="rId2"/>
          <a:stretch>
            <a:fillRect/>
          </a:stretch>
        </p:blipFill>
        <p:spPr>
          <a:xfrm>
            <a:off x="3796053" y="2696482"/>
            <a:ext cx="4752294" cy="3515632"/>
          </a:xfrm>
          <a:prstGeom prst="rect">
            <a:avLst/>
          </a:prstGeom>
        </p:spPr>
      </p:pic>
    </p:spTree>
    <p:extLst>
      <p:ext uri="{BB962C8B-B14F-4D97-AF65-F5344CB8AC3E}">
        <p14:creationId xmlns:p14="http://schemas.microsoft.com/office/powerpoint/2010/main" val="340525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3309257" y="424542"/>
            <a:ext cx="6096000" cy="6096000"/>
          </a:xfrm>
          <a:prstGeom prst="rect">
            <a:avLst/>
          </a:prstGeom>
        </p:spPr>
      </p:pic>
    </p:spTree>
    <p:extLst>
      <p:ext uri="{BB962C8B-B14F-4D97-AF65-F5344CB8AC3E}">
        <p14:creationId xmlns:p14="http://schemas.microsoft.com/office/powerpoint/2010/main" val="223286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769513"/>
          </a:xfrm>
        </p:spPr>
        <p:txBody>
          <a:bodyPr>
            <a:normAutofit/>
          </a:bodyPr>
          <a:lstStyle/>
          <a:p>
            <a:r>
              <a:rPr lang="pt-PT" sz="4800" b="1" dirty="0"/>
              <a:t>A Violência e a sua definição</a:t>
            </a:r>
          </a:p>
        </p:txBody>
      </p:sp>
      <p:sp>
        <p:nvSpPr>
          <p:cNvPr id="3" name="Espaço Reservado para Conteúdo 2"/>
          <p:cNvSpPr>
            <a:spLocks noGrp="1"/>
          </p:cNvSpPr>
          <p:nvPr>
            <p:ph idx="1"/>
          </p:nvPr>
        </p:nvSpPr>
        <p:spPr>
          <a:xfrm>
            <a:off x="1371599" y="1867437"/>
            <a:ext cx="10000445" cy="3999963"/>
          </a:xfrm>
        </p:spPr>
        <p:txBody>
          <a:bodyPr>
            <a:normAutofit/>
          </a:bodyPr>
          <a:lstStyle/>
          <a:p>
            <a:pPr algn="just"/>
            <a:r>
              <a:rPr lang="pt-PT" sz="3200" b="1" dirty="0"/>
              <a:t>A Violência</a:t>
            </a:r>
            <a:r>
              <a:rPr lang="pt-PT" sz="3200" dirty="0"/>
              <a:t> é definida pela </a:t>
            </a:r>
            <a:r>
              <a:rPr lang="pt-PT" sz="3200" dirty="0">
                <a:hlinkClick r:id="rId2" tooltip="Organização Mundial da Saúde"/>
              </a:rPr>
              <a:t>Organização Mundial da Saúde</a:t>
            </a:r>
            <a:r>
              <a:rPr lang="pt-PT" sz="3200" dirty="0"/>
              <a:t> como "o uso intencional de força física ou </a:t>
            </a:r>
            <a:r>
              <a:rPr lang="pt-PT" sz="3200" dirty="0">
                <a:hlinkClick r:id="rId3" tooltip="Poder"/>
              </a:rPr>
              <a:t>poder</a:t>
            </a:r>
            <a:r>
              <a:rPr lang="pt-PT" sz="3200" dirty="0"/>
              <a:t>, ameaçados ou reais, contra si mesmo, contra outra pessoa ou contra um grupo ou comunidade, que resultem ou tenham grande probabilidade de resultar em ferimento, morte, dano psicológico, mau desenvolvimento ou privação“.</a:t>
            </a:r>
          </a:p>
        </p:txBody>
      </p:sp>
    </p:spTree>
    <p:extLst>
      <p:ext uri="{BB962C8B-B14F-4D97-AF65-F5344CB8AC3E}">
        <p14:creationId xmlns:p14="http://schemas.microsoft.com/office/powerpoint/2010/main" val="1302036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1125460" y="312406"/>
            <a:ext cx="5147994" cy="3176829"/>
          </a:xfrm>
          <a:prstGeom prst="rect">
            <a:avLst/>
          </a:prstGeom>
        </p:spPr>
      </p:pic>
      <p:pic>
        <p:nvPicPr>
          <p:cNvPr id="5" name="Imagem 4"/>
          <p:cNvPicPr>
            <a:picLocks noChangeAspect="1"/>
          </p:cNvPicPr>
          <p:nvPr/>
        </p:nvPicPr>
        <p:blipFill>
          <a:blip r:embed="rId3"/>
          <a:stretch>
            <a:fillRect/>
          </a:stretch>
        </p:blipFill>
        <p:spPr>
          <a:xfrm>
            <a:off x="7500600" y="638221"/>
            <a:ext cx="3549471" cy="5702028"/>
          </a:xfrm>
          <a:prstGeom prst="rect">
            <a:avLst/>
          </a:prstGeom>
        </p:spPr>
      </p:pic>
      <p:pic>
        <p:nvPicPr>
          <p:cNvPr id="6" name="Imagem 5"/>
          <p:cNvPicPr>
            <a:picLocks noChangeAspect="1"/>
          </p:cNvPicPr>
          <p:nvPr/>
        </p:nvPicPr>
        <p:blipFill>
          <a:blip r:embed="rId4"/>
          <a:stretch>
            <a:fillRect/>
          </a:stretch>
        </p:blipFill>
        <p:spPr>
          <a:xfrm>
            <a:off x="1125460" y="3812146"/>
            <a:ext cx="5147994" cy="2697788"/>
          </a:xfrm>
          <a:prstGeom prst="rect">
            <a:avLst/>
          </a:prstGeom>
        </p:spPr>
      </p:pic>
    </p:spTree>
    <p:extLst>
      <p:ext uri="{BB962C8B-B14F-4D97-AF65-F5344CB8AC3E}">
        <p14:creationId xmlns:p14="http://schemas.microsoft.com/office/powerpoint/2010/main" val="111608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3870101" cy="1014211"/>
          </a:xfrm>
        </p:spPr>
        <p:txBody>
          <a:bodyPr/>
          <a:lstStyle/>
          <a:p>
            <a:r>
              <a:rPr lang="pt-PT" b="1" dirty="0" err="1"/>
              <a:t>SaBiA</a:t>
            </a:r>
            <a:r>
              <a:rPr lang="pt-PT" b="1" dirty="0"/>
              <a:t> QuE...</a:t>
            </a:r>
          </a:p>
        </p:txBody>
      </p:sp>
      <p:sp>
        <p:nvSpPr>
          <p:cNvPr id="3" name="Espaço Reservado para Conteúdo 2"/>
          <p:cNvSpPr>
            <a:spLocks noGrp="1"/>
          </p:cNvSpPr>
          <p:nvPr>
            <p:ph idx="1"/>
          </p:nvPr>
        </p:nvSpPr>
        <p:spPr>
          <a:xfrm>
            <a:off x="1371600" y="1545465"/>
            <a:ext cx="9601200" cy="4597758"/>
          </a:xfrm>
        </p:spPr>
        <p:txBody>
          <a:bodyPr>
            <a:normAutofit/>
          </a:bodyPr>
          <a:lstStyle/>
          <a:p>
            <a:pPr marL="0" indent="0" algn="just">
              <a:lnSpc>
                <a:spcPct val="160000"/>
              </a:lnSpc>
              <a:buNone/>
            </a:pPr>
            <a:r>
              <a:rPr lang="pt-PT" sz="3200" b="1" dirty="0"/>
              <a:t>“Em Portugal, um terço da violência física é atribuída a familiares, seguindo-se amigos e vizinhos e outros conhecidos, e 34% dos casos aconteceram em casa, seguindo-se espaços públicos (jardins, parques, rua) e restaurantes, cafés e lojas.”</a:t>
            </a:r>
            <a:endParaRPr lang="pt-PT" sz="3200" dirty="0"/>
          </a:p>
        </p:txBody>
      </p:sp>
    </p:spTree>
    <p:extLst>
      <p:ext uri="{BB962C8B-B14F-4D97-AF65-F5344CB8AC3E}">
        <p14:creationId xmlns:p14="http://schemas.microsoft.com/office/powerpoint/2010/main" val="2328389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26535" y="685800"/>
            <a:ext cx="6812924" cy="1027090"/>
          </a:xfrm>
        </p:spPr>
        <p:txBody>
          <a:bodyPr>
            <a:normAutofit fontScale="90000"/>
          </a:bodyPr>
          <a:lstStyle/>
          <a:p>
            <a:r>
              <a:rPr lang="pt-PT" sz="4800" b="1" dirty="0"/>
              <a:t>Violência vs Outros Fatores </a:t>
            </a:r>
          </a:p>
        </p:txBody>
      </p:sp>
      <p:sp>
        <p:nvSpPr>
          <p:cNvPr id="3" name="Espaço Reservado para Conteúdo 2"/>
          <p:cNvSpPr>
            <a:spLocks noGrp="1"/>
          </p:cNvSpPr>
          <p:nvPr>
            <p:ph idx="1"/>
          </p:nvPr>
        </p:nvSpPr>
        <p:spPr>
          <a:xfrm>
            <a:off x="1093017" y="1712890"/>
            <a:ext cx="6883758" cy="4365937"/>
          </a:xfrm>
        </p:spPr>
        <p:txBody>
          <a:bodyPr>
            <a:normAutofit fontScale="92500" lnSpcReduction="10000"/>
          </a:bodyPr>
          <a:lstStyle/>
          <a:p>
            <a:pPr algn="just"/>
            <a:r>
              <a:rPr lang="pt-PT" sz="3600" b="1" dirty="0"/>
              <a:t>A violência em muitas formas é evitável</a:t>
            </a:r>
            <a:r>
              <a:rPr lang="pt-PT" sz="2800" dirty="0"/>
              <a:t>. </a:t>
            </a:r>
          </a:p>
          <a:p>
            <a:pPr algn="just"/>
            <a:r>
              <a:rPr lang="pt-PT" sz="3200" dirty="0"/>
              <a:t>Existe uma forte relação entre os níveis de violência e os fatores modificáveis, como </a:t>
            </a:r>
            <a:r>
              <a:rPr lang="pt-PT" sz="3200" b="1" dirty="0"/>
              <a:t>a pobreza </a:t>
            </a:r>
            <a:r>
              <a:rPr lang="pt-PT" sz="3200" dirty="0"/>
              <a:t>concentrada,</a:t>
            </a:r>
            <a:r>
              <a:rPr lang="pt-PT" sz="3200" b="1" dirty="0"/>
              <a:t> a desigualdade de renda e de género, o uso nocivo do álcool e a ausência de relações seguras, estáveis e estimulantes entre as crianças e os pais</a:t>
            </a:r>
            <a:r>
              <a:rPr lang="pt-PT" sz="2400" b="1" dirty="0"/>
              <a:t>.</a:t>
            </a:r>
            <a:r>
              <a:rPr lang="pt-PT" sz="2400" dirty="0"/>
              <a:t> </a:t>
            </a:r>
          </a:p>
        </p:txBody>
      </p:sp>
      <p:pic>
        <p:nvPicPr>
          <p:cNvPr id="4" name="Imagem 3"/>
          <p:cNvPicPr>
            <a:picLocks noChangeAspect="1"/>
          </p:cNvPicPr>
          <p:nvPr/>
        </p:nvPicPr>
        <p:blipFill>
          <a:blip r:embed="rId2"/>
          <a:stretch>
            <a:fillRect/>
          </a:stretch>
        </p:blipFill>
        <p:spPr>
          <a:xfrm>
            <a:off x="8706118" y="2424448"/>
            <a:ext cx="2969585" cy="2580202"/>
          </a:xfrm>
          <a:prstGeom prst="rect">
            <a:avLst/>
          </a:prstGeom>
        </p:spPr>
      </p:pic>
    </p:spTree>
    <p:extLst>
      <p:ext uri="{BB962C8B-B14F-4D97-AF65-F5344CB8AC3E}">
        <p14:creationId xmlns:p14="http://schemas.microsoft.com/office/powerpoint/2010/main" val="174684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800" b="1" dirty="0"/>
              <a:t>A </a:t>
            </a:r>
            <a:r>
              <a:rPr lang="pt-PT" sz="5400" b="1" dirty="0"/>
              <a:t>Violência </a:t>
            </a:r>
            <a:r>
              <a:rPr lang="pt-PT" sz="4800" b="1" dirty="0"/>
              <a:t>pode ser dividida em três categorias:</a:t>
            </a:r>
          </a:p>
        </p:txBody>
      </p:sp>
      <p:sp>
        <p:nvSpPr>
          <p:cNvPr id="3" name="Espaço Reservado para Conteúdo 2"/>
          <p:cNvSpPr>
            <a:spLocks noGrp="1"/>
          </p:cNvSpPr>
          <p:nvPr>
            <p:ph idx="1"/>
          </p:nvPr>
        </p:nvSpPr>
        <p:spPr>
          <a:xfrm>
            <a:off x="1371600" y="2286000"/>
            <a:ext cx="5595870" cy="3581400"/>
          </a:xfrm>
        </p:spPr>
        <p:txBody>
          <a:bodyPr>
            <a:normAutofit/>
          </a:bodyPr>
          <a:lstStyle/>
          <a:p>
            <a:r>
              <a:rPr lang="pt-PT" sz="4000" dirty="0"/>
              <a:t>Violência autodirigida</a:t>
            </a:r>
          </a:p>
          <a:p>
            <a:pPr marL="0" indent="0">
              <a:buNone/>
            </a:pPr>
            <a:endParaRPr lang="pt-PT" sz="4000" dirty="0"/>
          </a:p>
          <a:p>
            <a:r>
              <a:rPr lang="pt-PT" sz="4000" dirty="0"/>
              <a:t>Violência Interpessoal</a:t>
            </a:r>
          </a:p>
          <a:p>
            <a:pPr marL="0" indent="0">
              <a:buNone/>
            </a:pPr>
            <a:endParaRPr lang="pt-PT" sz="4000" dirty="0"/>
          </a:p>
          <a:p>
            <a:r>
              <a:rPr lang="pt-PT" sz="4000" dirty="0"/>
              <a:t>Violência coletiva</a:t>
            </a:r>
          </a:p>
        </p:txBody>
      </p:sp>
      <p:pic>
        <p:nvPicPr>
          <p:cNvPr id="4" name="Imagem 3"/>
          <p:cNvPicPr>
            <a:picLocks noChangeAspect="1"/>
          </p:cNvPicPr>
          <p:nvPr/>
        </p:nvPicPr>
        <p:blipFill rotWithShape="1">
          <a:blip r:embed="rId2"/>
          <a:srcRect l="9179" t="2309" r="3706" b="3684"/>
          <a:stretch/>
        </p:blipFill>
        <p:spPr>
          <a:xfrm>
            <a:off x="7186410" y="2576311"/>
            <a:ext cx="3786390" cy="3000777"/>
          </a:xfrm>
          <a:prstGeom prst="rect">
            <a:avLst/>
          </a:prstGeom>
        </p:spPr>
      </p:pic>
    </p:spTree>
    <p:extLst>
      <p:ext uri="{BB962C8B-B14F-4D97-AF65-F5344CB8AC3E}">
        <p14:creationId xmlns:p14="http://schemas.microsoft.com/office/powerpoint/2010/main" val="3747624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3045854" cy="1001332"/>
          </a:xfrm>
        </p:spPr>
        <p:txBody>
          <a:bodyPr>
            <a:normAutofit/>
          </a:bodyPr>
          <a:lstStyle/>
          <a:p>
            <a:r>
              <a:rPr lang="pt-PT" sz="5400" b="1" dirty="0"/>
              <a:t>Violência</a:t>
            </a:r>
          </a:p>
        </p:txBody>
      </p:sp>
      <p:sp>
        <p:nvSpPr>
          <p:cNvPr id="3" name="Espaço Reservado para Conteúdo 2"/>
          <p:cNvSpPr>
            <a:spLocks noGrp="1"/>
          </p:cNvSpPr>
          <p:nvPr>
            <p:ph idx="1"/>
          </p:nvPr>
        </p:nvSpPr>
        <p:spPr>
          <a:xfrm>
            <a:off x="1371600" y="2286000"/>
            <a:ext cx="7360276" cy="3581400"/>
          </a:xfrm>
        </p:spPr>
        <p:txBody>
          <a:bodyPr/>
          <a:lstStyle/>
          <a:p>
            <a:pPr marL="0" indent="0">
              <a:buNone/>
            </a:pPr>
            <a:r>
              <a:rPr lang="pt-PT" sz="3200" b="1" dirty="0"/>
              <a:t>As atitudes ou atos violentos podem ser:</a:t>
            </a:r>
          </a:p>
          <a:p>
            <a:r>
              <a:rPr lang="pt-PT" sz="3200" dirty="0"/>
              <a:t>físicos</a:t>
            </a:r>
          </a:p>
          <a:p>
            <a:r>
              <a:rPr lang="pt-PT" sz="3200" dirty="0"/>
              <a:t>sexuais</a:t>
            </a:r>
          </a:p>
          <a:p>
            <a:r>
              <a:rPr lang="pt-PT" sz="3200" dirty="0"/>
              <a:t>psicológicos</a:t>
            </a:r>
          </a:p>
          <a:p>
            <a:r>
              <a:rPr lang="pt-PT" sz="3200" dirty="0"/>
              <a:t>emocionais</a:t>
            </a:r>
          </a:p>
          <a:p>
            <a:endParaRPr lang="pt-PT" dirty="0"/>
          </a:p>
        </p:txBody>
      </p:sp>
      <p:pic>
        <p:nvPicPr>
          <p:cNvPr id="4" name="Imagem 3"/>
          <p:cNvPicPr>
            <a:picLocks noChangeAspect="1"/>
          </p:cNvPicPr>
          <p:nvPr/>
        </p:nvPicPr>
        <p:blipFill>
          <a:blip r:embed="rId2"/>
          <a:stretch>
            <a:fillRect/>
          </a:stretch>
        </p:blipFill>
        <p:spPr>
          <a:xfrm>
            <a:off x="6148815" y="3009095"/>
            <a:ext cx="5166122" cy="2858305"/>
          </a:xfrm>
          <a:prstGeom prst="rect">
            <a:avLst/>
          </a:prstGeom>
        </p:spPr>
      </p:pic>
    </p:spTree>
    <p:extLst>
      <p:ext uri="{BB962C8B-B14F-4D97-AF65-F5344CB8AC3E}">
        <p14:creationId xmlns:p14="http://schemas.microsoft.com/office/powerpoint/2010/main" val="141100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3599645" cy="1001332"/>
          </a:xfrm>
        </p:spPr>
        <p:txBody>
          <a:bodyPr/>
          <a:lstStyle/>
          <a:p>
            <a:r>
              <a:rPr lang="pt-PT" b="1" dirty="0" err="1"/>
              <a:t>SaBiA</a:t>
            </a:r>
            <a:r>
              <a:rPr lang="pt-PT" b="1" dirty="0"/>
              <a:t> QuE...</a:t>
            </a:r>
            <a:endParaRPr lang="pt-PT" dirty="0"/>
          </a:p>
        </p:txBody>
      </p:sp>
      <p:sp>
        <p:nvSpPr>
          <p:cNvPr id="3" name="Espaço Reservado para Conteúdo 2"/>
          <p:cNvSpPr>
            <a:spLocks noGrp="1"/>
          </p:cNvSpPr>
          <p:nvPr>
            <p:ph idx="1"/>
          </p:nvPr>
        </p:nvSpPr>
        <p:spPr>
          <a:xfrm>
            <a:off x="1371600" y="1796603"/>
            <a:ext cx="9601200" cy="3581400"/>
          </a:xfrm>
        </p:spPr>
        <p:txBody>
          <a:bodyPr/>
          <a:lstStyle/>
          <a:p>
            <a:pPr marL="0" indent="0" algn="just">
              <a:lnSpc>
                <a:spcPct val="150000"/>
              </a:lnSpc>
              <a:buNone/>
            </a:pPr>
            <a:r>
              <a:rPr lang="pt-PT" sz="3200" b="1" dirty="0"/>
              <a:t>“Em 78% dos casos de violência, os portugueses não recorreram ao apoio de nenhuma organização, seja esta um hospital, proteção legal ou um serviço de apoio à vítima.”</a:t>
            </a:r>
            <a:endParaRPr lang="pt-PT" sz="3200" dirty="0"/>
          </a:p>
        </p:txBody>
      </p:sp>
    </p:spTree>
    <p:extLst>
      <p:ext uri="{BB962C8B-B14F-4D97-AF65-F5344CB8AC3E}">
        <p14:creationId xmlns:p14="http://schemas.microsoft.com/office/powerpoint/2010/main" val="1675189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Cortar</Template>
  <TotalTime>7189</TotalTime>
  <Words>554</Words>
  <Application>Microsoft Office PowerPoint</Application>
  <PresentationFormat>Widescreen</PresentationFormat>
  <Paragraphs>99</Paragraphs>
  <Slides>26</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26</vt:i4>
      </vt:variant>
    </vt:vector>
  </HeadingPairs>
  <TitlesOfParts>
    <vt:vector size="29" baseType="lpstr">
      <vt:lpstr>Arial</vt:lpstr>
      <vt:lpstr>Franklin Gothic Book</vt:lpstr>
      <vt:lpstr>Crop</vt:lpstr>
      <vt:lpstr>Prevenção das várias formas de violência</vt:lpstr>
      <vt:lpstr>VIOLÊNCIA</vt:lpstr>
      <vt:lpstr>A Violência e a sua definição</vt:lpstr>
      <vt:lpstr>Apresentação do PowerPoint</vt:lpstr>
      <vt:lpstr>SaBiA QuE...</vt:lpstr>
      <vt:lpstr>Violência vs Outros Fatores </vt:lpstr>
      <vt:lpstr>A Violência pode ser dividida em três categorias:</vt:lpstr>
      <vt:lpstr>Violência</vt:lpstr>
      <vt:lpstr>SaBiA QuE...</vt:lpstr>
      <vt:lpstr>Violência autodirigida</vt:lpstr>
      <vt:lpstr>Violência interpessoal</vt:lpstr>
      <vt:lpstr>Violência familiar</vt:lpstr>
      <vt:lpstr>Violência Comunitária</vt:lpstr>
      <vt:lpstr>Violência Coletiva</vt:lpstr>
      <vt:lpstr>Violência Política</vt:lpstr>
      <vt:lpstr>Apresentação do PowerPoint</vt:lpstr>
      <vt:lpstr>Com a Violência não se brinca. É crime e punível por lei.</vt:lpstr>
      <vt:lpstr>A denúncia</vt:lpstr>
      <vt:lpstr>As denúncias devem ser apresentadas: </vt:lpstr>
      <vt:lpstr>Algumas instituições de Apoio à Vítima:</vt:lpstr>
      <vt:lpstr>Apresentação do PowerPoint</vt:lpstr>
      <vt:lpstr>Apresentação do PowerPoint</vt:lpstr>
      <vt:lpstr>Apresentação do PowerPoint</vt:lpstr>
      <vt:lpstr>Como PREVENIR a Violência?</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Prevenção das várias formas de violência</dc:title>
  <dc:creator>Carina</dc:creator>
  <cp:lastModifiedBy>Carina</cp:lastModifiedBy>
  <cp:revision>33</cp:revision>
  <dcterms:created xsi:type="dcterms:W3CDTF">2021-03-04T14:25:17Z</dcterms:created>
  <dcterms:modified xsi:type="dcterms:W3CDTF">2021-03-10T12:53:13Z</dcterms:modified>
</cp:coreProperties>
</file>